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4" r:id="rId2"/>
    <p:sldId id="332" r:id="rId3"/>
    <p:sldId id="308" r:id="rId4"/>
    <p:sldId id="312" r:id="rId5"/>
    <p:sldId id="311" r:id="rId6"/>
    <p:sldId id="310" r:id="rId7"/>
    <p:sldId id="331" r:id="rId8"/>
    <p:sldId id="318" r:id="rId9"/>
    <p:sldId id="313" r:id="rId10"/>
    <p:sldId id="314" r:id="rId11"/>
    <p:sldId id="315" r:id="rId12"/>
    <p:sldId id="316" r:id="rId13"/>
    <p:sldId id="319" r:id="rId14"/>
    <p:sldId id="320" r:id="rId15"/>
    <p:sldId id="32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B6DA"/>
    <a:srgbClr val="54C0DD"/>
    <a:srgbClr val="60DAE7"/>
    <a:srgbClr val="FFFFFF"/>
    <a:srgbClr val="9863AA"/>
    <a:srgbClr val="6AAA44"/>
    <a:srgbClr val="EA5A95"/>
    <a:srgbClr val="FBA840"/>
    <a:srgbClr val="0096CA"/>
    <a:srgbClr val="629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B74A7-8BC1-432E-A37E-C43AC2414C8B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DA2B-113B-4BEB-AB74-3CBF4C4883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43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2DA2B-113B-4BEB-AB74-3CBF4C48835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87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04597-9B5F-4E49-A086-A88C8F679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9B4E12-274E-4545-9EFD-5FD0AA91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66BF3-D990-4985-B150-394509B1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466CB-DCD8-4AFD-AC34-13E67605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03A40-AF01-48D4-B598-529F7B2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0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7C872-9570-43EF-94BD-0CC19796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F87513-9B2A-414B-A2E0-14CBD3E54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ECCF6F-63E1-4EA7-BDB3-3CAE928E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9CFD1-8C1C-4D51-94C7-D88EC4B8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E8CA0-C2A5-4157-87E0-37FCB997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73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3DF5DF-EE4E-4326-9950-38F827B91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E72E7D-702C-4755-8220-6DC27D438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B40DF-5F7A-41AD-A6EB-C148025E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3B1E7-354E-42F2-8732-F52300EA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BF115-8DDC-4190-A6F6-8FFE846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03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AF052-FDA7-4EBD-BA0B-E15940E1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67AB8-B689-49CA-9DFC-EC8838FFA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89F98-4CF7-47B3-8FBC-1115C641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2D844-B5FF-4404-900F-6C4D96DB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D7EFE-3AF8-4072-BD41-E8557362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3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E40E3-F68B-4975-B99E-08DF3498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84F5D-1F44-4BF2-9B9B-C3A11BF96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85E7A-803D-4781-8421-81B0BE85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0626A-B5C3-4AEC-85E3-4BC5BA42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1E78D-606A-4BB4-9588-F84B11E5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6ACF4-21DA-4091-BD73-EB6580EB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138AA-E832-413A-AB44-0CEC078F9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BC14D9-FB7F-4E80-8E88-D46AB506A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0AAF6-240C-4607-85E1-6785CEC4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D24E3A-0742-4482-90EE-AE60052F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832D03-C8CE-45DB-93BB-2E8D092B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06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61246-CC78-4F9A-9B6B-18D6CBED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D4B33-AFFA-4292-8195-DF2E8DEF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F0CA4-5651-4244-B8D6-26D813F27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79156D-DA70-4E45-806E-9587ECA9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E38BDD-E85E-463F-849D-B8B1607F6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DF730-0941-4311-863B-A3E1FE26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023730-D52D-4DBE-94EE-0A1110F8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48655A-8FF0-4905-B0A4-E2A7A299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9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00CAD-1CB2-4059-9020-46C1E0AD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59BA9E-5C5B-4231-B721-7C701441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71B63-81CD-47B9-8BE8-7DDC0E1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92E780-F544-4B22-9D1C-F892EF5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18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77EDF-F341-4C40-B862-400B6269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E664FE-4B5C-4056-ADB2-994E42F4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37656-75B6-4E73-8CB7-916F9CCB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48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5F74-1642-4E18-AF75-277EA9F2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1B00B-E059-418F-AEF1-D64D517E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28EED-1F5C-4404-A1CC-B5E21961C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081A5-50BF-4227-8D73-388485A1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1B10AA-AA3D-4460-8A24-B7C3ABEA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7F252-BEFA-456B-8DC3-CE97F3A3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00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11E91-B91C-42A3-96D8-D345FC75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0B37ED-2827-4C92-A23D-8864E17CA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0B0AA-ADF1-4093-8E91-1ABA0A820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F74013-6415-450A-A15D-DA07FE15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3E857-8113-46F2-8531-81450A64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413A0A-425B-4465-83E1-613B424D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75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33ACF2-77A7-40E0-86B7-4799F9FF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867B7-08C7-4FBE-9FFC-466A8A717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78D96-49C9-4CE4-AFFB-DA3289DE5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288D9-2ECE-44EE-906D-3C4C9BFDE75D}" type="datetimeFigureOut">
              <a:rPr lang="ko-KR" altLang="en-US" smtClean="0"/>
              <a:pPr/>
              <a:t>2023-09-19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9C5B6-405A-48C3-A1FC-FA6DBEF10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9FAEE-4C57-4E22-9D9A-BE06DBD28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15CBA-C008-4884-9392-F15E771E3E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4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건물, 야외, 의류, 신발류이(가) 표시된 사진&#10;&#10;자동 생성된 설명">
            <a:extLst>
              <a:ext uri="{FF2B5EF4-FFF2-40B4-BE49-F238E27FC236}">
                <a16:creationId xmlns:a16="http://schemas.microsoft.com/office/drawing/2014/main" id="{AF4C5387-3911-80BC-C063-9977E70E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b="2922"/>
          <a:stretch/>
        </p:blipFill>
        <p:spPr>
          <a:xfrm>
            <a:off x="-2552" y="194153"/>
            <a:ext cx="12191998" cy="6457167"/>
          </a:xfrm>
          <a:prstGeom prst="rect">
            <a:avLst/>
          </a:prstGeom>
        </p:spPr>
      </p:pic>
      <p:pic>
        <p:nvPicPr>
          <p:cNvPr id="7" name="그림 6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37B224C7-1CEE-0625-67E6-578ADA08F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85" y="1178564"/>
            <a:ext cx="5983996" cy="4192893"/>
          </a:xfrm>
          <a:prstGeom prst="rect">
            <a:avLst/>
          </a:prstGeom>
        </p:spPr>
      </p:pic>
      <p:pic>
        <p:nvPicPr>
          <p:cNvPr id="11" name="그림 10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EF0550E5-9DBB-2404-488E-B6D0B79E8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017" y="6048945"/>
            <a:ext cx="1408340" cy="5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6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76D4E21-3F17-84B4-440D-0FDDB53974AC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9736D-EC41-FA94-FDA2-9A4439ABC825}"/>
              </a:ext>
            </a:extLst>
          </p:cNvPr>
          <p:cNvSpPr txBox="1"/>
          <p:nvPr/>
        </p:nvSpPr>
        <p:spPr>
          <a:xfrm>
            <a:off x="5542006" y="254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미니게임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C47A6-447B-08D7-151F-737F7BD1811B}"/>
              </a:ext>
            </a:extLst>
          </p:cNvPr>
          <p:cNvSpPr txBox="1"/>
          <p:nvPr/>
        </p:nvSpPr>
        <p:spPr>
          <a:xfrm>
            <a:off x="3259004" y="784888"/>
            <a:ext cx="5532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사용자간 경쟁을 통해 영어 학습을 유도하는 다양한 미니게임 제공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E2D8FC-916B-2C99-3B10-06E7B813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5" y="1375270"/>
            <a:ext cx="5394731" cy="3040156"/>
          </a:xfrm>
          <a:prstGeom prst="rect">
            <a:avLst/>
          </a:prstGeom>
        </p:spPr>
      </p:pic>
      <p:pic>
        <p:nvPicPr>
          <p:cNvPr id="3" name="내용 개체 틀 1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13F754C-5CFD-95CA-9B26-1C9DE550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28" y="1375269"/>
            <a:ext cx="5404720" cy="3040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9E243-380D-852E-9742-38D9FBB3D9B2}"/>
              </a:ext>
            </a:extLst>
          </p:cNvPr>
          <p:cNvSpPr txBox="1"/>
          <p:nvPr/>
        </p:nvSpPr>
        <p:spPr>
          <a:xfrm>
            <a:off x="793912" y="4698028"/>
            <a:ext cx="712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▶ 직소 퍼즐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보이스 힌트와 함께 퍼즐 형태로 가리워진 이미지를 제거하여 뒤에 숨겨진 이미지를 맞추는 게임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음성으로 제공되는 힌트가 중요하므로 듣기 능력이 중요시 되는 특징이 있음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DB08C-9950-980E-38F3-B416957ADCDF}"/>
              </a:ext>
            </a:extLst>
          </p:cNvPr>
          <p:cNvSpPr txBox="1"/>
          <p:nvPr/>
        </p:nvSpPr>
        <p:spPr>
          <a:xfrm>
            <a:off x="856542" y="5482730"/>
            <a:ext cx="682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▶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OX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서바이벌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OX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문제를 맞추며 끝까지 생존하여 최후의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인이 되는 것이 목표인 게임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최대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50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명 참여 가능하며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O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X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를 선택하는 단순한 형식의 방식으로 누구나 쉽게 참여 가능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7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E19E64-1D9C-A56B-F47F-7D985A78D678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207CB-867E-297F-51CD-9D1F5898A217}"/>
              </a:ext>
            </a:extLst>
          </p:cNvPr>
          <p:cNvSpPr txBox="1"/>
          <p:nvPr/>
        </p:nvSpPr>
        <p:spPr>
          <a:xfrm>
            <a:off x="4883174" y="254359"/>
            <a:ext cx="2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아바타 커스터마이징</a:t>
            </a:r>
          </a:p>
        </p:txBody>
      </p:sp>
      <p:pic>
        <p:nvPicPr>
          <p:cNvPr id="28" name="그림 27" descr="의류, 만화 영화, 신발류, 가상의 캐릭터이(가) 표시된 사진&#10;&#10;자동 생성된 설명">
            <a:extLst>
              <a:ext uri="{FF2B5EF4-FFF2-40B4-BE49-F238E27FC236}">
                <a16:creationId xmlns:a16="http://schemas.microsoft.com/office/drawing/2014/main" id="{1BF1FF3F-BD77-56C1-BAF9-CD42C5B13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70" y="4127326"/>
            <a:ext cx="934693" cy="2361157"/>
          </a:xfrm>
          <a:prstGeom prst="rect">
            <a:avLst/>
          </a:prstGeom>
        </p:spPr>
      </p:pic>
      <p:pic>
        <p:nvPicPr>
          <p:cNvPr id="29" name="그림 28" descr="만화 영화, 의류, 인형, 아니메이(가) 표시된 사진&#10;&#10;자동 생성된 설명">
            <a:extLst>
              <a:ext uri="{FF2B5EF4-FFF2-40B4-BE49-F238E27FC236}">
                <a16:creationId xmlns:a16="http://schemas.microsoft.com/office/drawing/2014/main" id="{B42E0D6B-B9BE-6916-568F-EB18C2B1F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42" y="4127326"/>
            <a:ext cx="934693" cy="2361157"/>
          </a:xfrm>
          <a:prstGeom prst="rect">
            <a:avLst/>
          </a:prstGeom>
        </p:spPr>
      </p:pic>
      <p:pic>
        <p:nvPicPr>
          <p:cNvPr id="30" name="그림 29" descr="만화 영화, 가상의 캐릭터, 장난감, 피규어이(가) 표시된 사진&#10;&#10;자동 생성된 설명">
            <a:extLst>
              <a:ext uri="{FF2B5EF4-FFF2-40B4-BE49-F238E27FC236}">
                <a16:creationId xmlns:a16="http://schemas.microsoft.com/office/drawing/2014/main" id="{6242A750-B249-2A72-9428-5ED157220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23" y="4127326"/>
            <a:ext cx="934693" cy="2361157"/>
          </a:xfrm>
          <a:prstGeom prst="rect">
            <a:avLst/>
          </a:prstGeom>
        </p:spPr>
      </p:pic>
      <p:pic>
        <p:nvPicPr>
          <p:cNvPr id="31" name="그림 30" descr="만화 영화, 신발류, 관절, 인형이(가) 표시된 사진&#10;&#10;자동 생성된 설명">
            <a:extLst>
              <a:ext uri="{FF2B5EF4-FFF2-40B4-BE49-F238E27FC236}">
                <a16:creationId xmlns:a16="http://schemas.microsoft.com/office/drawing/2014/main" id="{27775ACF-EC54-51E9-3E95-3AABDB315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39" y="4127326"/>
            <a:ext cx="934693" cy="2361157"/>
          </a:xfrm>
          <a:prstGeom prst="rect">
            <a:avLst/>
          </a:prstGeom>
        </p:spPr>
      </p:pic>
      <p:pic>
        <p:nvPicPr>
          <p:cNvPr id="32" name="그림 31" descr="만화 영화, 신발류, 의류, 아니메이(가) 표시된 사진&#10;&#10;자동 생성된 설명">
            <a:extLst>
              <a:ext uri="{FF2B5EF4-FFF2-40B4-BE49-F238E27FC236}">
                <a16:creationId xmlns:a16="http://schemas.microsoft.com/office/drawing/2014/main" id="{660ECA4F-778E-E2A3-D19C-DF83F953D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4" y="4127326"/>
            <a:ext cx="934693" cy="2361157"/>
          </a:xfrm>
          <a:prstGeom prst="rect">
            <a:avLst/>
          </a:prstGeom>
        </p:spPr>
      </p:pic>
      <p:pic>
        <p:nvPicPr>
          <p:cNvPr id="33" name="그림 32" descr="만화 영화, 의류, 신발류, 피규어이(가) 표시된 사진&#10;&#10;자동 생성된 설명">
            <a:extLst>
              <a:ext uri="{FF2B5EF4-FFF2-40B4-BE49-F238E27FC236}">
                <a16:creationId xmlns:a16="http://schemas.microsoft.com/office/drawing/2014/main" id="{08B95CCA-A61C-D42A-5BBB-8D30E2320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4" y="4127326"/>
            <a:ext cx="934693" cy="2361157"/>
          </a:xfrm>
          <a:prstGeom prst="rect">
            <a:avLst/>
          </a:prstGeom>
        </p:spPr>
      </p:pic>
      <p:pic>
        <p:nvPicPr>
          <p:cNvPr id="34" name="그림 33" descr="만화 영화, 신발류, 피규어, 드레스이(가) 표시된 사진&#10;&#10;자동 생성된 설명">
            <a:extLst>
              <a:ext uri="{FF2B5EF4-FFF2-40B4-BE49-F238E27FC236}">
                <a16:creationId xmlns:a16="http://schemas.microsoft.com/office/drawing/2014/main" id="{14FCD204-8378-0BFE-5652-0FBE80460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43" y="1691014"/>
            <a:ext cx="934693" cy="2361157"/>
          </a:xfrm>
          <a:prstGeom prst="rect">
            <a:avLst/>
          </a:prstGeom>
        </p:spPr>
      </p:pic>
      <p:pic>
        <p:nvPicPr>
          <p:cNvPr id="35" name="그림 34" descr="만화 영화, 신발류, 장난감, 피규어이(가) 표시된 사진&#10;&#10;자동 생성된 설명">
            <a:extLst>
              <a:ext uri="{FF2B5EF4-FFF2-40B4-BE49-F238E27FC236}">
                <a16:creationId xmlns:a16="http://schemas.microsoft.com/office/drawing/2014/main" id="{540FBAF3-F843-DF1E-D250-EF84699E29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24" y="1691014"/>
            <a:ext cx="934693" cy="2361157"/>
          </a:xfrm>
          <a:prstGeom prst="rect">
            <a:avLst/>
          </a:prstGeom>
        </p:spPr>
      </p:pic>
      <p:pic>
        <p:nvPicPr>
          <p:cNvPr id="36" name="그림 35" descr="드레스, 만화 영화, 의류, 소녀이(가) 표시된 사진&#10;&#10;자동 생성된 설명">
            <a:extLst>
              <a:ext uri="{FF2B5EF4-FFF2-40B4-BE49-F238E27FC236}">
                <a16:creationId xmlns:a16="http://schemas.microsoft.com/office/drawing/2014/main" id="{F90C615F-2342-B128-B96F-B7345AF03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39" y="1691014"/>
            <a:ext cx="934693" cy="2361157"/>
          </a:xfrm>
          <a:prstGeom prst="rect">
            <a:avLst/>
          </a:prstGeom>
        </p:spPr>
      </p:pic>
      <p:pic>
        <p:nvPicPr>
          <p:cNvPr id="37" name="그림 36" descr="만화 영화, 장난감, 피규어, 의류이(가) 표시된 사진&#10;&#10;자동 생성된 설명">
            <a:extLst>
              <a:ext uri="{FF2B5EF4-FFF2-40B4-BE49-F238E27FC236}">
                <a16:creationId xmlns:a16="http://schemas.microsoft.com/office/drawing/2014/main" id="{69170A20-77A7-E7F9-F514-5337D3229E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4" y="1691014"/>
            <a:ext cx="934693" cy="2361157"/>
          </a:xfrm>
          <a:prstGeom prst="rect">
            <a:avLst/>
          </a:prstGeom>
        </p:spPr>
      </p:pic>
      <p:pic>
        <p:nvPicPr>
          <p:cNvPr id="38" name="그림 37" descr="만화 영화, 장난감, 스케치, 피규어이(가) 표시된 사진&#10;&#10;자동 생성된 설명">
            <a:extLst>
              <a:ext uri="{FF2B5EF4-FFF2-40B4-BE49-F238E27FC236}">
                <a16:creationId xmlns:a16="http://schemas.microsoft.com/office/drawing/2014/main" id="{CE40BCAE-1F5B-78BF-35D7-7A2997CCB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5" y="1691014"/>
            <a:ext cx="934693" cy="2361157"/>
          </a:xfrm>
          <a:prstGeom prst="rect">
            <a:avLst/>
          </a:prstGeom>
        </p:spPr>
      </p:pic>
      <p:pic>
        <p:nvPicPr>
          <p:cNvPr id="39" name="그림 38" descr="스케치, 그림, 만화 영화, 신발류이(가) 표시된 사진&#10;&#10;자동 생성된 설명">
            <a:extLst>
              <a:ext uri="{FF2B5EF4-FFF2-40B4-BE49-F238E27FC236}">
                <a16:creationId xmlns:a16="http://schemas.microsoft.com/office/drawing/2014/main" id="{229C1A12-E1AA-4A1D-9D12-3F1B7BDB8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70" y="1691014"/>
            <a:ext cx="934693" cy="23611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550761-3912-23E1-5C15-B57423009A3B}"/>
              </a:ext>
            </a:extLst>
          </p:cNvPr>
          <p:cNvSpPr txBox="1"/>
          <p:nvPr/>
        </p:nvSpPr>
        <p:spPr>
          <a:xfrm>
            <a:off x="1732958" y="865548"/>
            <a:ext cx="8584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커스터마이징 가능한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파츠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헤어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하의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장갑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양말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신발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가방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안경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모자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 무궁무진한 조합 가능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패션쇼 및 패션 랭킹 시스템으로 지속적인 커스터마이징 관심 및 소비 유도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감정 표현 애니메이션을 통한 다양한 소통 방법 제공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147049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C50E17-9737-324E-0E37-B70544813C56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A664-AB2E-6D68-8954-E37A32A273C3}"/>
              </a:ext>
            </a:extLst>
          </p:cNvPr>
          <p:cNvSpPr txBox="1"/>
          <p:nvPr/>
        </p:nvSpPr>
        <p:spPr>
          <a:xfrm>
            <a:off x="5501132" y="2543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펫 시스템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AC1A6-B2CE-1CCD-908B-68370E490EF5}"/>
              </a:ext>
            </a:extLst>
          </p:cNvPr>
          <p:cNvGrpSpPr/>
          <p:nvPr/>
        </p:nvGrpSpPr>
        <p:grpSpPr>
          <a:xfrm>
            <a:off x="3349186" y="1904790"/>
            <a:ext cx="1799591" cy="1928472"/>
            <a:chOff x="12777002" y="-380502"/>
            <a:chExt cx="3057202" cy="327615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00A978F-E7AB-9BAE-18E1-22240B9F8B38}"/>
                </a:ext>
              </a:extLst>
            </p:cNvPr>
            <p:cNvSpPr/>
            <p:nvPr/>
          </p:nvSpPr>
          <p:spPr>
            <a:xfrm rot="345089">
              <a:off x="12777002" y="1390641"/>
              <a:ext cx="3057202" cy="1505007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 descr="포유류, 집고양이이(가) 표시된 사진&#10;&#10;자동 생성된 설명">
              <a:extLst>
                <a:ext uri="{FF2B5EF4-FFF2-40B4-BE49-F238E27FC236}">
                  <a16:creationId xmlns:a16="http://schemas.microsoft.com/office/drawing/2014/main" id="{E9954D0D-D2EF-C52B-0B5C-1C1BAF817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2" t="28032" r="42604" b="20979"/>
            <a:stretch/>
          </p:blipFill>
          <p:spPr>
            <a:xfrm>
              <a:off x="13551522" y="-380502"/>
              <a:ext cx="1508161" cy="281147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0656BC-EAB8-727C-996D-1925A29F7551}"/>
              </a:ext>
            </a:extLst>
          </p:cNvPr>
          <p:cNvGrpSpPr/>
          <p:nvPr/>
        </p:nvGrpSpPr>
        <p:grpSpPr>
          <a:xfrm>
            <a:off x="602023" y="1658922"/>
            <a:ext cx="2235018" cy="2206106"/>
            <a:chOff x="12939351" y="290893"/>
            <a:chExt cx="3400521" cy="33565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C01EF6B-BE8B-D674-32BE-93A008CE59C5}"/>
                </a:ext>
              </a:extLst>
            </p:cNvPr>
            <p:cNvSpPr/>
            <p:nvPr/>
          </p:nvSpPr>
          <p:spPr>
            <a:xfrm rot="20843880">
              <a:off x="12939351" y="2060828"/>
              <a:ext cx="3400521" cy="1586598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 descr="옅은이(가) 표시된 사진&#10;&#10;자동 생성된 설명">
              <a:extLst>
                <a:ext uri="{FF2B5EF4-FFF2-40B4-BE49-F238E27FC236}">
                  <a16:creationId xmlns:a16="http://schemas.microsoft.com/office/drawing/2014/main" id="{D4534084-7978-151E-46CA-D787AC51F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29" t="9871" r="36793" b="20258"/>
            <a:stretch/>
          </p:blipFill>
          <p:spPr>
            <a:xfrm>
              <a:off x="13703922" y="290893"/>
              <a:ext cx="1905000" cy="283617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FA2A3E-7B75-BE30-2496-6BED12844ECE}"/>
              </a:ext>
            </a:extLst>
          </p:cNvPr>
          <p:cNvGrpSpPr/>
          <p:nvPr/>
        </p:nvGrpSpPr>
        <p:grpSpPr>
          <a:xfrm flipH="1">
            <a:off x="4182496" y="1739385"/>
            <a:ext cx="2027219" cy="2217512"/>
            <a:chOff x="12005877" y="2608245"/>
            <a:chExt cx="3192057" cy="308761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893AFDD-E70B-3D06-F4BB-24EB9C19D8D3}"/>
                </a:ext>
              </a:extLst>
            </p:cNvPr>
            <p:cNvSpPr/>
            <p:nvPr/>
          </p:nvSpPr>
          <p:spPr>
            <a:xfrm rot="20843880">
              <a:off x="12005877" y="4290559"/>
              <a:ext cx="3192057" cy="140530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 descr="집고양이이(가) 표시된 사진&#10;&#10;자동 생성된 설명">
              <a:extLst>
                <a:ext uri="{FF2B5EF4-FFF2-40B4-BE49-F238E27FC236}">
                  <a16:creationId xmlns:a16="http://schemas.microsoft.com/office/drawing/2014/main" id="{611B4A10-02EA-0982-99E5-68F9DB522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15" t="29653" r="44460" b="20736"/>
            <a:stretch/>
          </p:blipFill>
          <p:spPr>
            <a:xfrm>
              <a:off x="12608270" y="2608245"/>
              <a:ext cx="1475195" cy="263076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FA2156-2C57-39A4-55C0-CCD7F602C12E}"/>
              </a:ext>
            </a:extLst>
          </p:cNvPr>
          <p:cNvGrpSpPr/>
          <p:nvPr/>
        </p:nvGrpSpPr>
        <p:grpSpPr>
          <a:xfrm>
            <a:off x="1826655" y="1796902"/>
            <a:ext cx="2294280" cy="2145495"/>
            <a:chOff x="12063829" y="2639127"/>
            <a:chExt cx="3192057" cy="298505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5BF3EC0-EF88-E849-F8E2-22DBB2484E9F}"/>
                </a:ext>
              </a:extLst>
            </p:cNvPr>
            <p:cNvSpPr/>
            <p:nvPr/>
          </p:nvSpPr>
          <p:spPr>
            <a:xfrm>
              <a:off x="12063829" y="4218873"/>
              <a:ext cx="3192057" cy="140530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2D0239-9C36-EB6E-72D9-4E4C5F6C2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18" t="18039" r="39056" b="21313"/>
            <a:stretch/>
          </p:blipFill>
          <p:spPr>
            <a:xfrm>
              <a:off x="12412897" y="2639127"/>
              <a:ext cx="2141509" cy="247685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A15DCF-9463-FE37-2D4A-65B21148F965}"/>
              </a:ext>
            </a:extLst>
          </p:cNvPr>
          <p:cNvGrpSpPr/>
          <p:nvPr/>
        </p:nvGrpSpPr>
        <p:grpSpPr>
          <a:xfrm>
            <a:off x="776558" y="4521809"/>
            <a:ext cx="1834752" cy="1292252"/>
            <a:chOff x="2715861" y="7249362"/>
            <a:chExt cx="2953420" cy="208015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37D6F5-17F2-323B-9D3C-CC837924EC5D}"/>
                </a:ext>
              </a:extLst>
            </p:cNvPr>
            <p:cNvSpPr/>
            <p:nvPr/>
          </p:nvSpPr>
          <p:spPr>
            <a:xfrm>
              <a:off x="2715861" y="8113366"/>
              <a:ext cx="2953420" cy="121614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 descr="포유류, 집고양이이(가) 표시된 사진&#10;&#10;자동 생성된 설명">
              <a:extLst>
                <a:ext uri="{FF2B5EF4-FFF2-40B4-BE49-F238E27FC236}">
                  <a16:creationId xmlns:a16="http://schemas.microsoft.com/office/drawing/2014/main" id="{32777778-C325-8361-87C1-DD7074DA3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6" t="42529" r="47056" b="31004"/>
            <a:stretch/>
          </p:blipFill>
          <p:spPr>
            <a:xfrm>
              <a:off x="3579183" y="7249362"/>
              <a:ext cx="1203158" cy="167479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F73C26-90C4-F81C-C24D-C69CA48CAE15}"/>
              </a:ext>
            </a:extLst>
          </p:cNvPr>
          <p:cNvGrpSpPr/>
          <p:nvPr/>
        </p:nvGrpSpPr>
        <p:grpSpPr>
          <a:xfrm>
            <a:off x="1797936" y="4187418"/>
            <a:ext cx="2056996" cy="1730384"/>
            <a:chOff x="12556172" y="5701741"/>
            <a:chExt cx="3192056" cy="268521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2A5494-3E44-0B85-B526-0ABA31442AB8}"/>
                </a:ext>
              </a:extLst>
            </p:cNvPr>
            <p:cNvSpPr/>
            <p:nvPr/>
          </p:nvSpPr>
          <p:spPr>
            <a:xfrm>
              <a:off x="12556172" y="7073468"/>
              <a:ext cx="3192056" cy="1313491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옅은이(가) 표시된 사진&#10;&#10;자동 생성된 설명">
              <a:extLst>
                <a:ext uri="{FF2B5EF4-FFF2-40B4-BE49-F238E27FC236}">
                  <a16:creationId xmlns:a16="http://schemas.microsoft.com/office/drawing/2014/main" id="{425F54FE-985E-BD0B-6B16-D046BCF25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4" t="32658" r="43953" b="30794"/>
            <a:stretch/>
          </p:blipFill>
          <p:spPr>
            <a:xfrm>
              <a:off x="13204112" y="5701741"/>
              <a:ext cx="1896177" cy="23100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521D0E-1ED6-906F-E927-5AEBAED2E198}"/>
              </a:ext>
            </a:extLst>
          </p:cNvPr>
          <p:cNvGrpSpPr/>
          <p:nvPr/>
        </p:nvGrpSpPr>
        <p:grpSpPr>
          <a:xfrm>
            <a:off x="3382611" y="4256004"/>
            <a:ext cx="1237414" cy="1579519"/>
            <a:chOff x="17290685" y="4224915"/>
            <a:chExt cx="2849345" cy="363709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003DB0-C363-75AA-586E-DCBE9A451F88}"/>
                </a:ext>
              </a:extLst>
            </p:cNvPr>
            <p:cNvSpPr/>
            <p:nvPr/>
          </p:nvSpPr>
          <p:spPr>
            <a:xfrm>
              <a:off x="17290685" y="6456706"/>
              <a:ext cx="2849345" cy="140530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 descr="옅은이(가) 표시된 사진&#10;&#10;자동 생성된 설명">
              <a:extLst>
                <a:ext uri="{FF2B5EF4-FFF2-40B4-BE49-F238E27FC236}">
                  <a16:creationId xmlns:a16="http://schemas.microsoft.com/office/drawing/2014/main" id="{009D18C4-9A3F-709B-DB01-4B58C343E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2" t="22526" r="43380" b="28095"/>
            <a:stretch/>
          </p:blipFill>
          <p:spPr>
            <a:xfrm>
              <a:off x="18048859" y="4224915"/>
              <a:ext cx="1568918" cy="311858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519D18-CB57-8A65-1726-9B6FE12A32A6}"/>
              </a:ext>
            </a:extLst>
          </p:cNvPr>
          <p:cNvGrpSpPr/>
          <p:nvPr/>
        </p:nvGrpSpPr>
        <p:grpSpPr>
          <a:xfrm>
            <a:off x="4351497" y="4435677"/>
            <a:ext cx="1498743" cy="1345930"/>
            <a:chOff x="4109049" y="8486871"/>
            <a:chExt cx="3192057" cy="28665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F9905A2-7629-A006-A898-0EA916665F6A}"/>
                </a:ext>
              </a:extLst>
            </p:cNvPr>
            <p:cNvSpPr/>
            <p:nvPr/>
          </p:nvSpPr>
          <p:spPr>
            <a:xfrm>
              <a:off x="4109049" y="9948158"/>
              <a:ext cx="3192057" cy="140530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 descr="옅은이(가) 표시된 사진&#10;&#10;자동 생성된 설명">
              <a:extLst>
                <a:ext uri="{FF2B5EF4-FFF2-40B4-BE49-F238E27FC236}">
                  <a16:creationId xmlns:a16="http://schemas.microsoft.com/office/drawing/2014/main" id="{68D938E9-3A26-1A87-E3BE-45756F95C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9" t="34443" r="43163" b="28673"/>
            <a:stretch/>
          </p:blipFill>
          <p:spPr>
            <a:xfrm>
              <a:off x="4827564" y="8486871"/>
              <a:ext cx="1934678" cy="234856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927621-D7FF-EA89-D1A9-C1E1F99711C3}"/>
              </a:ext>
            </a:extLst>
          </p:cNvPr>
          <p:cNvSpPr txBox="1"/>
          <p:nvPr/>
        </p:nvSpPr>
        <p:spPr>
          <a:xfrm>
            <a:off x="4340247" y="865548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소유욕을 자극하는 귀여운 펫 기능 제공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20508-FCF8-FABC-BA55-FA958B2758B0}"/>
              </a:ext>
            </a:extLst>
          </p:cNvPr>
          <p:cNvSpPr txBox="1"/>
          <p:nvPr/>
        </p:nvSpPr>
        <p:spPr>
          <a:xfrm>
            <a:off x="6619581" y="2259463"/>
            <a:ext cx="44855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▶펫의 주요 기능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사용자에게 귀속되는 동물형 캐릭터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월드에서 사용자를 따라다니며 다양한 감정 표현을 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▶펫의 의도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펫은 산책 시키기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쓰다듬기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칭찬하기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먹기주기와 같은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돌봄 행위 유도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펫의 지속적인 돌봄 유도를 통해 사용자로 지속적인 월드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재 접속 유도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펫과 관련된 기능은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으로도 활용 가능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예 고급 사료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) 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6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60E4DB-1261-36AC-3E4E-D25B331A972B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9CD01-20F1-C491-C9E0-3E6AC6A0DD2D}"/>
              </a:ext>
            </a:extLst>
          </p:cNvPr>
          <p:cNvSpPr txBox="1"/>
          <p:nvPr/>
        </p:nvSpPr>
        <p:spPr>
          <a:xfrm>
            <a:off x="5616548" y="25435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마이 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55C41-EBFA-D72F-603A-5305AA693842}"/>
              </a:ext>
            </a:extLst>
          </p:cNvPr>
          <p:cNvSpPr txBox="1"/>
          <p:nvPr/>
        </p:nvSpPr>
        <p:spPr>
          <a:xfrm>
            <a:off x="3409711" y="865548"/>
            <a:ext cx="5230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가구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벽지 등 다양한 아이템을 활용한 공간 꾸미기 기능 제공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D2C7A4A-77F6-DABF-3969-D4320F32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292" r="291" b="484"/>
          <a:stretch/>
        </p:blipFill>
        <p:spPr>
          <a:xfrm>
            <a:off x="602122" y="1488526"/>
            <a:ext cx="5460725" cy="3008319"/>
          </a:xfrm>
          <a:prstGeom prst="rect">
            <a:avLst/>
          </a:prstGeom>
          <a:ln w="4762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9DD5DB-4917-59D0-FCFA-5D33119A1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" r="586" b="746"/>
          <a:stretch/>
        </p:blipFill>
        <p:spPr>
          <a:xfrm>
            <a:off x="6256051" y="1488525"/>
            <a:ext cx="5478239" cy="3008319"/>
          </a:xfrm>
          <a:prstGeom prst="rect">
            <a:avLst/>
          </a:prstGeom>
          <a:ln w="4762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44C2E-EBE9-8116-C31C-B66357519861}"/>
              </a:ext>
            </a:extLst>
          </p:cNvPr>
          <p:cNvSpPr txBox="1"/>
          <p:nvPr/>
        </p:nvSpPr>
        <p:spPr>
          <a:xfrm>
            <a:off x="956750" y="4723143"/>
            <a:ext cx="407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▶ 특장점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자신의 개인 공간 꾸미기를 자기 표현 수단으로 활용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친구 초대 등을 통한 소셜 공간으로 활용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65112-957A-2A1F-DECA-150FA2588709}"/>
              </a:ext>
            </a:extLst>
          </p:cNvPr>
          <p:cNvSpPr txBox="1"/>
          <p:nvPr/>
        </p:nvSpPr>
        <p:spPr>
          <a:xfrm>
            <a:off x="956750" y="5514108"/>
            <a:ext cx="7021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▶개발의도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다양한 오브젝트를 활용한 공간 꾸미기를 통해 재미와 몰입도 강화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각종 미니게임의 보상 오브젝트를 진열할 수 있는 기능을 통해 과시적 자기 표현 수단으로 활용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5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F25348-B8D0-E4BD-E886-232DF6C5B9EC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EC363-8052-8D84-88F1-53BF272F6746}"/>
              </a:ext>
            </a:extLst>
          </p:cNvPr>
          <p:cNvSpPr txBox="1"/>
          <p:nvPr/>
        </p:nvSpPr>
        <p:spPr>
          <a:xfrm>
            <a:off x="5385717" y="25435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소셜 콘텐츠</a:t>
            </a:r>
          </a:p>
        </p:txBody>
      </p:sp>
      <p:pic>
        <p:nvPicPr>
          <p:cNvPr id="3" name="그림 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9A9969E2-DEFF-DD25-1DBD-16E8B0E63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33" y="1979810"/>
            <a:ext cx="7274308" cy="4185145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12BD21B-06AF-5D9E-2E2A-6C26626DE042}"/>
              </a:ext>
            </a:extLst>
          </p:cNvPr>
          <p:cNvSpPr txBox="1"/>
          <p:nvPr/>
        </p:nvSpPr>
        <p:spPr>
          <a:xfrm>
            <a:off x="1589759" y="977534"/>
            <a:ext cx="9012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“English Together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메타버스 세상에서 만난 새로운 친구를 관리할 수 있는 기능 제공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플랫폼에 접속한 친구들과 즉석으로 주고 받을 수 있는 채팅기능 제공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접속여부와 상관 없이 메일로 친구와 소통 가능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857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E5FEDC-3F33-C1AE-3CC7-AB89DFF8FAD9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EFB76-45AD-9CB6-9609-DA47376B6413}"/>
              </a:ext>
            </a:extLst>
          </p:cNvPr>
          <p:cNvSpPr txBox="1"/>
          <p:nvPr/>
        </p:nvSpPr>
        <p:spPr>
          <a:xfrm>
            <a:off x="5114010" y="254359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학습 데이터 관리</a:t>
            </a:r>
          </a:p>
        </p:txBody>
      </p:sp>
      <p:pic>
        <p:nvPicPr>
          <p:cNvPr id="3" name="그림 2" descr="텍스트, 멀티미디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8E29EA19-8AC1-988A-191A-C23A587CC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85" y="1811055"/>
            <a:ext cx="7852827" cy="466226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657E60D-E718-9F6C-2582-552E55FEA5FC}"/>
              </a:ext>
            </a:extLst>
          </p:cNvPr>
          <p:cNvSpPr txBox="1"/>
          <p:nvPr/>
        </p:nvSpPr>
        <p:spPr>
          <a:xfrm>
            <a:off x="1589758" y="899084"/>
            <a:ext cx="9012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학습 통계 기능을 제공하여 자신의 전반적인 학습 진행도 확인 가능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＂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미니게임의 승률 및 상세 통계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그리고 랭킹 제공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“NPC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와의 전반적인 친밀도 및 가장 친밀도가 높은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대화 진행률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학습도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NPC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순위 정보 제공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95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D8709-8D29-11A7-6812-129649ADA6C0}"/>
              </a:ext>
            </a:extLst>
          </p:cNvPr>
          <p:cNvSpPr txBox="1"/>
          <p:nvPr/>
        </p:nvSpPr>
        <p:spPr>
          <a:xfrm>
            <a:off x="4476730" y="2844225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특징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84458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다채로움, 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33F6493-AB80-73DE-EB08-BCD738A0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6" y="1892647"/>
            <a:ext cx="8947689" cy="41996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8C10D1-B629-B492-AF70-B1D322C8CDA6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1A71-4AC6-07F7-57A4-ABDD59A3F08B}"/>
              </a:ext>
            </a:extLst>
          </p:cNvPr>
          <p:cNvSpPr txBox="1"/>
          <p:nvPr/>
        </p:nvSpPr>
        <p:spPr>
          <a:xfrm>
            <a:off x="5701975" y="254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9A64B1-5031-69A3-F4B6-BED1934EA8CD}"/>
              </a:ext>
            </a:extLst>
          </p:cNvPr>
          <p:cNvSpPr txBox="1"/>
          <p:nvPr/>
        </p:nvSpPr>
        <p:spPr>
          <a:xfrm>
            <a:off x="2733586" y="1041355"/>
            <a:ext cx="672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언어 생성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를 통한 메타버스 기반 모바일 영어학습 서비스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＂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FC388-3508-868C-B98F-53E9F0B4A043}"/>
              </a:ext>
            </a:extLst>
          </p:cNvPr>
          <p:cNvSpPr txBox="1"/>
          <p:nvPr/>
        </p:nvSpPr>
        <p:spPr>
          <a:xfrm>
            <a:off x="2162864" y="532205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ChatGPT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AA53D-A93C-19CE-4A05-FEAE9914B1B1}"/>
              </a:ext>
            </a:extLst>
          </p:cNvPr>
          <p:cNvSpPr txBox="1"/>
          <p:nvPr/>
        </p:nvSpPr>
        <p:spPr>
          <a:xfrm>
            <a:off x="4122025" y="3114362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CBD40"/>
                </a:solidFill>
              </a:rPr>
              <a:t>음성 인식 및 출력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03C4AB-EBB7-4597-FB38-1E884DCC0F7B}"/>
              </a:ext>
            </a:extLst>
          </p:cNvPr>
          <p:cNvSpPr txBox="1"/>
          <p:nvPr/>
        </p:nvSpPr>
        <p:spPr>
          <a:xfrm>
            <a:off x="8647322" y="3127333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4C45A2"/>
                </a:solidFill>
              </a:rPr>
              <a:t>가상월드 루밍턴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1DA375-1671-C83F-E174-AB80656182CC}"/>
              </a:ext>
            </a:extLst>
          </p:cNvPr>
          <p:cNvSpPr txBox="1"/>
          <p:nvPr/>
        </p:nvSpPr>
        <p:spPr>
          <a:xfrm>
            <a:off x="6652923" y="313057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78C4B7"/>
                </a:solidFill>
              </a:rPr>
              <a:t>멀티플레이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A78CD7-ACAD-0A84-4398-8D47A58A8792}"/>
              </a:ext>
            </a:extLst>
          </p:cNvPr>
          <p:cNvSpPr txBox="1"/>
          <p:nvPr/>
        </p:nvSpPr>
        <p:spPr>
          <a:xfrm>
            <a:off x="4529056" y="532205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VOICE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7" name="그림 46" descr="만화 영화, 신발류, 의류, 아니메이(가) 표시된 사진&#10;&#10;자동 생성된 설명">
            <a:extLst>
              <a:ext uri="{FF2B5EF4-FFF2-40B4-BE49-F238E27FC236}">
                <a16:creationId xmlns:a16="http://schemas.microsoft.com/office/drawing/2014/main" id="{632D99DA-7EAE-0C6F-917D-3CA3CA2E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" y="2219383"/>
            <a:ext cx="2080591" cy="3898971"/>
          </a:xfrm>
          <a:prstGeom prst="rect">
            <a:avLst/>
          </a:prstGeom>
        </p:spPr>
      </p:pic>
      <p:pic>
        <p:nvPicPr>
          <p:cNvPr id="49" name="그림 48" descr="만화 영화, 아니메, 가상의 캐릭터, 신발류이(가) 표시된 사진&#10;&#10;자동 생성된 설명">
            <a:extLst>
              <a:ext uri="{FF2B5EF4-FFF2-40B4-BE49-F238E27FC236}">
                <a16:creationId xmlns:a16="http://schemas.microsoft.com/office/drawing/2014/main" id="{E884053C-EBC8-62B2-FB20-9A7D989F6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108" y="2274453"/>
            <a:ext cx="1954508" cy="3746591"/>
          </a:xfrm>
          <a:prstGeom prst="rect">
            <a:avLst/>
          </a:prstGeom>
        </p:spPr>
      </p:pic>
      <p:pic>
        <p:nvPicPr>
          <p:cNvPr id="54" name="그림 53" descr="실루엣, 일러스트레이션이(가) 표시된 사진&#10;&#10;자동 생성된 설명">
            <a:extLst>
              <a:ext uri="{FF2B5EF4-FFF2-40B4-BE49-F238E27FC236}">
                <a16:creationId xmlns:a16="http://schemas.microsoft.com/office/drawing/2014/main" id="{EAEDC3CD-D99B-5BA5-3EB5-9B6D3B1B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61" y="2231014"/>
            <a:ext cx="821160" cy="76356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98F7328-D6C0-84E9-9F6A-0857DEAA404E}"/>
              </a:ext>
            </a:extLst>
          </p:cNvPr>
          <p:cNvSpPr txBox="1"/>
          <p:nvPr/>
        </p:nvSpPr>
        <p:spPr>
          <a:xfrm>
            <a:off x="2246220" y="31212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A0D172"/>
                </a:solidFill>
              </a:rPr>
              <a:t>인공지능</a:t>
            </a:r>
          </a:p>
        </p:txBody>
      </p:sp>
      <p:pic>
        <p:nvPicPr>
          <p:cNvPr id="57" name="그림 56" descr="폰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EAA7ED6E-8B72-FE83-F01D-CDE6C3B20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84" y="2187545"/>
            <a:ext cx="780232" cy="763560"/>
          </a:xfrm>
          <a:prstGeom prst="rect">
            <a:avLst/>
          </a:prstGeom>
        </p:spPr>
      </p:pic>
      <p:pic>
        <p:nvPicPr>
          <p:cNvPr id="59" name="그림 58" descr="그래픽, 폰트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8A63675F-8F77-675F-28D9-FE6A3105418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86" y="6344884"/>
            <a:ext cx="1075230" cy="51969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726A0C1-1829-0759-3864-DB8F6E645501}"/>
              </a:ext>
            </a:extLst>
          </p:cNvPr>
          <p:cNvSpPr txBox="1"/>
          <p:nvPr/>
        </p:nvSpPr>
        <p:spPr>
          <a:xfrm>
            <a:off x="6751970" y="532205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SOCIAL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764B5E-4071-D73A-98DD-37A018891F74}"/>
              </a:ext>
            </a:extLst>
          </p:cNvPr>
          <p:cNvSpPr txBox="1"/>
          <p:nvPr/>
        </p:nvSpPr>
        <p:spPr>
          <a:xfrm>
            <a:off x="8882668" y="532968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METABUS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3" name="그림 62" descr="그래픽, 클립아트이(가) 표시된 사진&#10;&#10;자동 생성된 설명">
            <a:extLst>
              <a:ext uri="{FF2B5EF4-FFF2-40B4-BE49-F238E27FC236}">
                <a16:creationId xmlns:a16="http://schemas.microsoft.com/office/drawing/2014/main" id="{1FCA0DB1-AD41-38CD-3722-8BB7408B4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56" y="2187545"/>
            <a:ext cx="846114" cy="798779"/>
          </a:xfrm>
          <a:prstGeom prst="rect">
            <a:avLst/>
          </a:prstGeom>
        </p:spPr>
      </p:pic>
      <p:pic>
        <p:nvPicPr>
          <p:cNvPr id="65" name="그림 64" descr="원, 디자인이(가) 표시된 사진&#10;&#10;자동 생성된 설명">
            <a:extLst>
              <a:ext uri="{FF2B5EF4-FFF2-40B4-BE49-F238E27FC236}">
                <a16:creationId xmlns:a16="http://schemas.microsoft.com/office/drawing/2014/main" id="{4FB23395-B6B7-6C0C-9743-6E4AC49C9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00" y="2208690"/>
            <a:ext cx="667759" cy="68769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DBE53C4-E10E-2F34-A1B5-4884F4C58CD2}"/>
              </a:ext>
            </a:extLst>
          </p:cNvPr>
          <p:cNvSpPr txBox="1"/>
          <p:nvPr/>
        </p:nvSpPr>
        <p:spPr>
          <a:xfrm>
            <a:off x="2011377" y="3728871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언어생성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통한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자연 스러운 대화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9E6964-E4E6-A83A-995C-FA159E61C6A0}"/>
              </a:ext>
            </a:extLst>
          </p:cNvPr>
          <p:cNvSpPr txBox="1"/>
          <p:nvPr/>
        </p:nvSpPr>
        <p:spPr>
          <a:xfrm>
            <a:off x="4134863" y="3707204"/>
            <a:ext cx="1617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TTS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활용한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음성 대화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2584E4-3D17-C0E6-6B97-70AB973D80A5}"/>
              </a:ext>
            </a:extLst>
          </p:cNvPr>
          <p:cNvSpPr txBox="1"/>
          <p:nvPr/>
        </p:nvSpPr>
        <p:spPr>
          <a:xfrm>
            <a:off x="6482669" y="368608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친구 시스템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채팅 및 우편 기능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39BFCD-9891-A34B-C200-8E20312AEC93}"/>
              </a:ext>
            </a:extLst>
          </p:cNvPr>
          <p:cNvSpPr txBox="1"/>
          <p:nvPr/>
        </p:nvSpPr>
        <p:spPr>
          <a:xfrm>
            <a:off x="8617044" y="3612837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다양한 이야기와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개성 있는 캐릭터가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존재 하는 가상월드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EDAADE-52ED-91B2-610E-8CFB29DC0484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F7F45-A3C7-F607-2090-76AD367C765F}"/>
              </a:ext>
            </a:extLst>
          </p:cNvPr>
          <p:cNvSpPr txBox="1"/>
          <p:nvPr/>
        </p:nvSpPr>
        <p:spPr>
          <a:xfrm>
            <a:off x="5701976" y="25435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9F36B-0436-9258-B54C-DB978DFCD21B}"/>
              </a:ext>
            </a:extLst>
          </p:cNvPr>
          <p:cNvSpPr txBox="1"/>
          <p:nvPr/>
        </p:nvSpPr>
        <p:spPr>
          <a:xfrm>
            <a:off x="2386162" y="819331"/>
            <a:ext cx="7402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언어 생성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및 음성 인식 및 출력 기술을 활용한 인공지능 원어민과의 자연스러운 대화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17732F-B25B-4BB1-3689-15ACF51A4CE0}"/>
              </a:ext>
            </a:extLst>
          </p:cNvPr>
          <p:cNvSpPr/>
          <p:nvPr/>
        </p:nvSpPr>
        <p:spPr>
          <a:xfrm>
            <a:off x="703886" y="1591979"/>
            <a:ext cx="6591575" cy="4170716"/>
          </a:xfrm>
          <a:prstGeom prst="roundRect">
            <a:avLst/>
          </a:prstGeom>
          <a:noFill/>
          <a:ln w="38100">
            <a:solidFill>
              <a:srgbClr val="4FB8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 descr="신발류, 잔디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322B961-C859-B9E4-35A2-775E7A3B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8" y="1541539"/>
            <a:ext cx="6738781" cy="42932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B796C29-CBE2-F9ED-B8C7-6AA4C5E18B6F}"/>
              </a:ext>
            </a:extLst>
          </p:cNvPr>
          <p:cNvSpPr txBox="1"/>
          <p:nvPr/>
        </p:nvSpPr>
        <p:spPr>
          <a:xfrm>
            <a:off x="7721663" y="1741171"/>
            <a:ext cx="58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8CBE57"/>
                </a:solidFill>
              </a:rPr>
              <a:t>STT</a:t>
            </a:r>
            <a:endParaRPr lang="ko-KR" altLang="en-US" b="1" dirty="0">
              <a:solidFill>
                <a:srgbClr val="8CBE57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30CAB3-FF76-D09C-AD41-CD5D9429A7A9}"/>
              </a:ext>
            </a:extLst>
          </p:cNvPr>
          <p:cNvSpPr txBox="1"/>
          <p:nvPr/>
        </p:nvSpPr>
        <p:spPr>
          <a:xfrm>
            <a:off x="7721663" y="308645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EC6B30"/>
                </a:solidFill>
              </a:rPr>
              <a:t>ChatGPT</a:t>
            </a:r>
            <a:endParaRPr lang="ko-KR" altLang="en-US" b="1" dirty="0">
              <a:solidFill>
                <a:srgbClr val="EC6B3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CD6-3BA0-2400-9EA2-77BB254B06EC}"/>
              </a:ext>
            </a:extLst>
          </p:cNvPr>
          <p:cNvSpPr txBox="1"/>
          <p:nvPr/>
        </p:nvSpPr>
        <p:spPr>
          <a:xfrm>
            <a:off x="7862306" y="4412395"/>
            <a:ext cx="58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8459A"/>
                </a:solidFill>
              </a:rPr>
              <a:t>TTS</a:t>
            </a:r>
            <a:endParaRPr lang="ko-KR" altLang="en-US" b="1" dirty="0">
              <a:solidFill>
                <a:srgbClr val="48459A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FEB7ED-A16A-DA56-F038-EFF5ED12AD24}"/>
              </a:ext>
            </a:extLst>
          </p:cNvPr>
          <p:cNvSpPr txBox="1"/>
          <p:nvPr/>
        </p:nvSpPr>
        <p:spPr>
          <a:xfrm>
            <a:off x="7739007" y="2113984"/>
            <a:ext cx="420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OpenAI Whisper STT(Speech To Text)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사용한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 음성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518E19-AA68-2D06-4C85-EF39B6B96FA8}"/>
              </a:ext>
            </a:extLst>
          </p:cNvPr>
          <p:cNvSpPr txBox="1"/>
          <p:nvPr/>
        </p:nvSpPr>
        <p:spPr>
          <a:xfrm>
            <a:off x="7721663" y="3393758"/>
            <a:ext cx="420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Fine-Tuning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및 프롬프트 적용을 통한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NPC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페르소나 적용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26EE94-39A8-15FE-1427-C4D4CAA3C5BB}"/>
              </a:ext>
            </a:extLst>
          </p:cNvPr>
          <p:cNvSpPr txBox="1"/>
          <p:nvPr/>
        </p:nvSpPr>
        <p:spPr>
          <a:xfrm>
            <a:off x="7788543" y="4717117"/>
            <a:ext cx="420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클라이언트 내장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TTS(Text To Speech)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통한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답변의 빠른 음성 출력</a:t>
            </a:r>
          </a:p>
        </p:txBody>
      </p:sp>
    </p:spTree>
    <p:extLst>
      <p:ext uri="{BB962C8B-B14F-4D97-AF65-F5344CB8AC3E}">
        <p14:creationId xmlns:p14="http://schemas.microsoft.com/office/powerpoint/2010/main" val="109263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만화 영화, 시계, 예술이(가) 표시된 사진&#10;&#10;자동 생성된 설명">
            <a:extLst>
              <a:ext uri="{FF2B5EF4-FFF2-40B4-BE49-F238E27FC236}">
                <a16:creationId xmlns:a16="http://schemas.microsoft.com/office/drawing/2014/main" id="{EC04DD42-A480-9DAC-87DB-195A668FB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0"/>
          <a:stretch/>
        </p:blipFill>
        <p:spPr>
          <a:xfrm>
            <a:off x="1622156" y="2040363"/>
            <a:ext cx="8746473" cy="44118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81562E-B398-392C-A098-CC0474754E57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188C3-3342-36A0-E8A1-223FCBEAB5D1}"/>
              </a:ext>
            </a:extLst>
          </p:cNvPr>
          <p:cNvSpPr txBox="1"/>
          <p:nvPr/>
        </p:nvSpPr>
        <p:spPr>
          <a:xfrm>
            <a:off x="5208380" y="25435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3B82C-0142-97EE-0AD2-9FB46C303B83}"/>
              </a:ext>
            </a:extLst>
          </p:cNvPr>
          <p:cNvSpPr txBox="1"/>
          <p:nvPr/>
        </p:nvSpPr>
        <p:spPr>
          <a:xfrm>
            <a:off x="1021587" y="403032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BCC75"/>
                </a:solidFill>
              </a:rPr>
              <a:t>다양한 학습용 </a:t>
            </a:r>
            <a:r>
              <a:rPr lang="en-US" altLang="ko-KR" sz="1200" b="1" dirty="0">
                <a:solidFill>
                  <a:srgbClr val="FBCC75"/>
                </a:solidFill>
              </a:rPr>
              <a:t>AI </a:t>
            </a:r>
            <a:r>
              <a:rPr lang="ko-KR" altLang="en-US" sz="1200" b="1" dirty="0">
                <a:solidFill>
                  <a:srgbClr val="FBCC75"/>
                </a:solidFill>
              </a:rPr>
              <a:t>원어민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DE46A11-32FD-3400-99E0-6B3B9E7E4BD1}"/>
              </a:ext>
            </a:extLst>
          </p:cNvPr>
          <p:cNvSpPr/>
          <p:nvPr/>
        </p:nvSpPr>
        <p:spPr>
          <a:xfrm>
            <a:off x="951752" y="3982733"/>
            <a:ext cx="1965109" cy="353090"/>
          </a:xfrm>
          <a:prstGeom prst="roundRect">
            <a:avLst/>
          </a:prstGeom>
          <a:noFill/>
          <a:ln w="19050">
            <a:solidFill>
              <a:srgbClr val="FCD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561DF-CCC8-8896-D091-9547953A3F54}"/>
              </a:ext>
            </a:extLst>
          </p:cNvPr>
          <p:cNvSpPr txBox="1"/>
          <p:nvPr/>
        </p:nvSpPr>
        <p:spPr>
          <a:xfrm>
            <a:off x="2637513" y="2067541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8BE4A"/>
                </a:solidFill>
              </a:rPr>
              <a:t>AI </a:t>
            </a:r>
            <a:r>
              <a:rPr lang="ko-KR" altLang="en-US" sz="1200" b="1" dirty="0">
                <a:solidFill>
                  <a:srgbClr val="F8BE4A"/>
                </a:solidFill>
              </a:rPr>
              <a:t>대화모드 생성 기능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194605-0CED-0C28-9984-042759C747C3}"/>
              </a:ext>
            </a:extLst>
          </p:cNvPr>
          <p:cNvSpPr/>
          <p:nvPr/>
        </p:nvSpPr>
        <p:spPr>
          <a:xfrm>
            <a:off x="2579437" y="2040363"/>
            <a:ext cx="1768956" cy="331356"/>
          </a:xfrm>
          <a:prstGeom prst="roundRect">
            <a:avLst/>
          </a:prstGeom>
          <a:noFill/>
          <a:ln w="19050">
            <a:solidFill>
              <a:srgbClr val="F8BE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AB578-4985-32F8-2B16-E5182DB520CF}"/>
              </a:ext>
            </a:extLst>
          </p:cNvPr>
          <p:cNvSpPr txBox="1"/>
          <p:nvPr/>
        </p:nvSpPr>
        <p:spPr>
          <a:xfrm>
            <a:off x="5359682" y="98455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BDDB7B"/>
                </a:solidFill>
              </a:rPr>
              <a:t>개성 있는 아바타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FF442E-C5B4-2D0F-3A5A-916705D88CE9}"/>
              </a:ext>
            </a:extLst>
          </p:cNvPr>
          <p:cNvSpPr/>
          <p:nvPr/>
        </p:nvSpPr>
        <p:spPr>
          <a:xfrm>
            <a:off x="5376217" y="943355"/>
            <a:ext cx="1305620" cy="331356"/>
          </a:xfrm>
          <a:prstGeom prst="roundRect">
            <a:avLst/>
          </a:prstGeom>
          <a:noFill/>
          <a:ln w="19050">
            <a:solidFill>
              <a:srgbClr val="BDD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1CCA5-BA82-A18A-3E06-0B047645E1C8}"/>
              </a:ext>
            </a:extLst>
          </p:cNvPr>
          <p:cNvSpPr txBox="1"/>
          <p:nvPr/>
        </p:nvSpPr>
        <p:spPr>
          <a:xfrm>
            <a:off x="7829699" y="2121920"/>
            <a:ext cx="111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90CFD4"/>
                </a:solidFill>
              </a:rPr>
              <a:t>소셜 콘텐츠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0602725-863E-C4A9-D2E0-EDF529B1B236}"/>
              </a:ext>
            </a:extLst>
          </p:cNvPr>
          <p:cNvSpPr/>
          <p:nvPr/>
        </p:nvSpPr>
        <p:spPr>
          <a:xfrm>
            <a:off x="7843608" y="2080720"/>
            <a:ext cx="1103026" cy="331356"/>
          </a:xfrm>
          <a:prstGeom prst="roundRect">
            <a:avLst/>
          </a:prstGeom>
          <a:noFill/>
          <a:ln w="19050">
            <a:solidFill>
              <a:srgbClr val="89D1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0A7D60-6518-C0D2-402E-BF31AE48C20B}"/>
              </a:ext>
            </a:extLst>
          </p:cNvPr>
          <p:cNvSpPr txBox="1"/>
          <p:nvPr/>
        </p:nvSpPr>
        <p:spPr>
          <a:xfrm>
            <a:off x="8956958" y="416238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6296CF"/>
                </a:solidFill>
              </a:rPr>
              <a:t>영어 학습형 미니게임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889C50-7392-CF77-956A-FA613B97A226}"/>
              </a:ext>
            </a:extLst>
          </p:cNvPr>
          <p:cNvSpPr/>
          <p:nvPr/>
        </p:nvSpPr>
        <p:spPr>
          <a:xfrm>
            <a:off x="8973493" y="4121187"/>
            <a:ext cx="1608118" cy="331356"/>
          </a:xfrm>
          <a:prstGeom prst="roundRect">
            <a:avLst/>
          </a:prstGeom>
          <a:noFill/>
          <a:ln w="19050">
            <a:solidFill>
              <a:srgbClr val="6199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068CD-E332-6C6F-11D7-64EC4D93A6AB}"/>
              </a:ext>
            </a:extLst>
          </p:cNvPr>
          <p:cNvSpPr txBox="1"/>
          <p:nvPr/>
        </p:nvSpPr>
        <p:spPr>
          <a:xfrm>
            <a:off x="616402" y="4383296"/>
            <a:ext cx="332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패스트푸드 점원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경찰관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입국 심사원 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다양한 프롬프트로 학습된 인공 지능 원어민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E96ED-F3B2-1DBB-99F1-DF0B56F4AEDE}"/>
              </a:ext>
            </a:extLst>
          </p:cNvPr>
          <p:cNvSpPr txBox="1"/>
          <p:nvPr/>
        </p:nvSpPr>
        <p:spPr>
          <a:xfrm>
            <a:off x="1727200" y="2474704"/>
            <a:ext cx="355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사용자가 자신이 원하는 상황을 직접 설정하여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대화를 시작할 수 있는 대화모드 생성 기능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60E8DA-F301-B94F-62C9-B15C80D48A60}"/>
              </a:ext>
            </a:extLst>
          </p:cNvPr>
          <p:cNvSpPr txBox="1"/>
          <p:nvPr/>
        </p:nvSpPr>
        <p:spPr>
          <a:xfrm>
            <a:off x="4165996" y="1360432"/>
            <a:ext cx="365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개의 파츠로 구성된 커스터마이징 기능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파츠 별 복장을 조합하여 자신만의 개성 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349699-519F-308F-22AD-D0B48249B946}"/>
              </a:ext>
            </a:extLst>
          </p:cNvPr>
          <p:cNvSpPr txBox="1"/>
          <p:nvPr/>
        </p:nvSpPr>
        <p:spPr>
          <a:xfrm>
            <a:off x="6848123" y="2454247"/>
            <a:ext cx="307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친구 시스템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우편 등 멀티플레이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환경에서의 소셜 콘텐츠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75B4DD-F166-BB6A-760E-658175362D5E}"/>
              </a:ext>
            </a:extLst>
          </p:cNvPr>
          <p:cNvSpPr txBox="1"/>
          <p:nvPr/>
        </p:nvSpPr>
        <p:spPr>
          <a:xfrm>
            <a:off x="8387027" y="4491979"/>
            <a:ext cx="261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직소 퍼즐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퀴즈 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OX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서바이벌 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아바타간 경쟁형 미니게임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88032-792E-0166-CD87-6B11B3A07563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18605-5BCB-F90D-C81C-F8EE010F310E}"/>
              </a:ext>
            </a:extLst>
          </p:cNvPr>
          <p:cNvSpPr txBox="1"/>
          <p:nvPr/>
        </p:nvSpPr>
        <p:spPr>
          <a:xfrm>
            <a:off x="4891183" y="254359"/>
            <a:ext cx="24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스토리형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영어친구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9EEBB-6A8B-F017-4ECF-1CF4B8F23CD5}"/>
              </a:ext>
            </a:extLst>
          </p:cNvPr>
          <p:cNvSpPr txBox="1"/>
          <p:nvPr/>
        </p:nvSpPr>
        <p:spPr>
          <a:xfrm>
            <a:off x="2702755" y="784888"/>
            <a:ext cx="6644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다양한 개성을 갖는 인공지능 원어민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그들과 함께 가상 도시 루밍턴에서 펼쳐지는 다양한 이야기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“30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가지 이상의 상황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테마 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음식점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공항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공원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경찰서 등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영어 회화 학습 가능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5082E3-01EC-DF09-A019-42028BD2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804" y="2288549"/>
            <a:ext cx="3767995" cy="3767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B9180D-41B0-9E3F-202D-43C99D9F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5" y="2645016"/>
            <a:ext cx="5854761" cy="286770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77E180-D5A2-1EE6-2599-1E33309D095D}"/>
              </a:ext>
            </a:extLst>
          </p:cNvPr>
          <p:cNvGrpSpPr/>
          <p:nvPr/>
        </p:nvGrpSpPr>
        <p:grpSpPr>
          <a:xfrm>
            <a:off x="5979582" y="1597218"/>
            <a:ext cx="3830721" cy="944251"/>
            <a:chOff x="5850359" y="1331871"/>
            <a:chExt cx="4494244" cy="1162041"/>
          </a:xfrm>
        </p:grpSpPr>
        <p:pic>
          <p:nvPicPr>
            <p:cNvPr id="22" name="그림 21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E306CD2-F2EE-94DC-F401-3ADC935E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012" y="1531256"/>
              <a:ext cx="3808591" cy="832341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A525FA4-CA85-3176-A2B3-FF819E7F90C6}"/>
                </a:ext>
              </a:extLst>
            </p:cNvPr>
            <p:cNvSpPr/>
            <p:nvPr/>
          </p:nvSpPr>
          <p:spPr>
            <a:xfrm>
              <a:off x="5850359" y="1331871"/>
              <a:ext cx="1162041" cy="11620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96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A10783-5876-641B-3F8B-D4DA103DBBA2}"/>
              </a:ext>
            </a:extLst>
          </p:cNvPr>
          <p:cNvGrpSpPr/>
          <p:nvPr/>
        </p:nvGrpSpPr>
        <p:grpSpPr>
          <a:xfrm>
            <a:off x="6639604" y="2633561"/>
            <a:ext cx="3811320" cy="944251"/>
            <a:chOff x="6844659" y="2329061"/>
            <a:chExt cx="4471482" cy="1162041"/>
          </a:xfrm>
        </p:grpSpPr>
        <p:pic>
          <p:nvPicPr>
            <p:cNvPr id="26" name="그림 25" descr="스크린샷, 노랑이(가) 표시된 사진&#10;&#10;자동 생성된 설명">
              <a:extLst>
                <a:ext uri="{FF2B5EF4-FFF2-40B4-BE49-F238E27FC236}">
                  <a16:creationId xmlns:a16="http://schemas.microsoft.com/office/drawing/2014/main" id="{CE593DF0-3E77-5E03-4D3D-6603DBEED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50" y="2493912"/>
              <a:ext cx="3808591" cy="832341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543CF8-6CF9-84F6-FD15-FED613FE37AB}"/>
                </a:ext>
              </a:extLst>
            </p:cNvPr>
            <p:cNvSpPr/>
            <p:nvPr/>
          </p:nvSpPr>
          <p:spPr>
            <a:xfrm>
              <a:off x="6844659" y="2329061"/>
              <a:ext cx="1162041" cy="11620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BA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96E7AE-8C20-0249-111D-C6FE21568DCF}"/>
              </a:ext>
            </a:extLst>
          </p:cNvPr>
          <p:cNvGrpSpPr/>
          <p:nvPr/>
        </p:nvGrpSpPr>
        <p:grpSpPr>
          <a:xfrm>
            <a:off x="7432311" y="3584440"/>
            <a:ext cx="3828795" cy="944251"/>
            <a:chOff x="7183454" y="3374515"/>
            <a:chExt cx="4491983" cy="1162041"/>
          </a:xfrm>
        </p:grpSpPr>
        <p:pic>
          <p:nvPicPr>
            <p:cNvPr id="30" name="그림 29" descr="스크린샷, 핑크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F0D5D3-8609-ED4C-C4E6-C235F397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46" y="3525225"/>
              <a:ext cx="3808591" cy="832341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9BA528C-0BA6-924A-D4A9-77BF27481A31}"/>
                </a:ext>
              </a:extLst>
            </p:cNvPr>
            <p:cNvSpPr/>
            <p:nvPr/>
          </p:nvSpPr>
          <p:spPr>
            <a:xfrm>
              <a:off x="7183454" y="3374515"/>
              <a:ext cx="1162041" cy="11620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A5A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55374D-3C1B-2F10-F944-DFC2756B0C42}"/>
              </a:ext>
            </a:extLst>
          </p:cNvPr>
          <p:cNvGrpSpPr/>
          <p:nvPr/>
        </p:nvGrpSpPr>
        <p:grpSpPr>
          <a:xfrm>
            <a:off x="6669085" y="4525942"/>
            <a:ext cx="3850120" cy="944251"/>
            <a:chOff x="6407157" y="4384595"/>
            <a:chExt cx="4517001" cy="1162041"/>
          </a:xfrm>
        </p:grpSpPr>
        <p:pic>
          <p:nvPicPr>
            <p:cNvPr id="32" name="그림 31" descr="스크린샷, 그린이(가) 표시된 사진&#10;&#10;자동 생성된 설명">
              <a:extLst>
                <a:ext uri="{FF2B5EF4-FFF2-40B4-BE49-F238E27FC236}">
                  <a16:creationId xmlns:a16="http://schemas.microsoft.com/office/drawing/2014/main" id="{194B573E-ABB2-FF12-B549-53DE9C31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565" y="4536556"/>
              <a:ext cx="3808593" cy="832341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8F0736-2187-E59C-E20B-DE1C2332A132}"/>
                </a:ext>
              </a:extLst>
            </p:cNvPr>
            <p:cNvSpPr/>
            <p:nvPr/>
          </p:nvSpPr>
          <p:spPr>
            <a:xfrm>
              <a:off x="6407157" y="4384595"/>
              <a:ext cx="1162041" cy="11620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AAA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F1A0F0-3648-6AFC-55F1-A3E4B09F9030}"/>
              </a:ext>
            </a:extLst>
          </p:cNvPr>
          <p:cNvGrpSpPr/>
          <p:nvPr/>
        </p:nvGrpSpPr>
        <p:grpSpPr>
          <a:xfrm>
            <a:off x="6097484" y="5555258"/>
            <a:ext cx="3841919" cy="944251"/>
            <a:chOff x="5471816" y="5419544"/>
            <a:chExt cx="4507382" cy="1162041"/>
          </a:xfrm>
        </p:grpSpPr>
        <p:pic>
          <p:nvPicPr>
            <p:cNvPr id="24" name="그림 23" descr="보라색, 라일락, 스크린샷, 핑크이(가) 표시된 사진&#10;&#10;자동 생성된 설명">
              <a:extLst>
                <a:ext uri="{FF2B5EF4-FFF2-40B4-BE49-F238E27FC236}">
                  <a16:creationId xmlns:a16="http://schemas.microsoft.com/office/drawing/2014/main" id="{EF8D3DFB-840F-9099-4638-8FF0C953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607" y="5574447"/>
              <a:ext cx="3808591" cy="832341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FD2DFC9-CE5D-DF0A-F4C9-A07117AC7915}"/>
                </a:ext>
              </a:extLst>
            </p:cNvPr>
            <p:cNvSpPr/>
            <p:nvPr/>
          </p:nvSpPr>
          <p:spPr>
            <a:xfrm>
              <a:off x="5471816" y="5419544"/>
              <a:ext cx="1162041" cy="11620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863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5" name="그림 44" descr="클립아트, 일러스트레이션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30D2538E-2F1F-D6E1-F8C6-148DDC30A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42" y="1591985"/>
            <a:ext cx="939381" cy="939381"/>
          </a:xfrm>
          <a:prstGeom prst="rect">
            <a:avLst/>
          </a:prstGeom>
        </p:spPr>
      </p:pic>
      <p:pic>
        <p:nvPicPr>
          <p:cNvPr id="47" name="그림 46" descr="만화 영화, 아니메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55722E31-DCDD-D39C-433A-220CC55B5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13" y="5545869"/>
            <a:ext cx="939381" cy="939381"/>
          </a:xfrm>
          <a:prstGeom prst="rect">
            <a:avLst/>
          </a:prstGeom>
        </p:spPr>
      </p:pic>
      <p:pic>
        <p:nvPicPr>
          <p:cNvPr id="49" name="그림 48" descr="만화 영화, 안경, 인간의 얼굴, 스케치이(가) 표시된 사진&#10;&#10;자동 생성된 설명">
            <a:extLst>
              <a:ext uri="{FF2B5EF4-FFF2-40B4-BE49-F238E27FC236}">
                <a16:creationId xmlns:a16="http://schemas.microsoft.com/office/drawing/2014/main" id="{2BC5495F-3058-331A-56D3-DEC3C576E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12" y="4529709"/>
            <a:ext cx="939381" cy="939381"/>
          </a:xfrm>
          <a:prstGeom prst="rect">
            <a:avLst/>
          </a:prstGeom>
        </p:spPr>
      </p:pic>
      <p:pic>
        <p:nvPicPr>
          <p:cNvPr id="51" name="그림 50" descr="인간의 얼굴, 클립아트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C988BC33-F8C3-C268-3CD6-BF5686C564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5" y="3589940"/>
            <a:ext cx="939381" cy="939381"/>
          </a:xfrm>
          <a:prstGeom prst="rect">
            <a:avLst/>
          </a:prstGeom>
        </p:spPr>
      </p:pic>
      <p:pic>
        <p:nvPicPr>
          <p:cNvPr id="53" name="그림 52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B9FF192-2227-2558-4EBB-EA5720690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28" y="2637471"/>
            <a:ext cx="939381" cy="93938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E3383F-6AD2-168E-13E5-52544F4D8A65}"/>
              </a:ext>
            </a:extLst>
          </p:cNvPr>
          <p:cNvSpPr txBox="1"/>
          <p:nvPr/>
        </p:nvSpPr>
        <p:spPr>
          <a:xfrm>
            <a:off x="6985921" y="1764474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FF"/>
                </a:solidFill>
              </a:rPr>
              <a:t>Hannah Belle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D4DE97-8739-BBF5-D78C-D6B2A0669A6B}"/>
              </a:ext>
            </a:extLst>
          </p:cNvPr>
          <p:cNvSpPr txBox="1"/>
          <p:nvPr/>
        </p:nvSpPr>
        <p:spPr>
          <a:xfrm>
            <a:off x="6982328" y="1971095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FF"/>
                </a:solidFill>
              </a:rPr>
              <a:t>자신만의 확고한 패션 센서를 가진 옷 판매원</a:t>
            </a:r>
            <a:endParaRPr lang="en-US" altLang="ko-KR" sz="1000" dirty="0">
              <a:solidFill>
                <a:srgbClr val="FFFFFF"/>
              </a:solidFill>
            </a:endParaRPr>
          </a:p>
          <a:p>
            <a:r>
              <a:rPr lang="ko-KR" altLang="en-US" sz="1000" dirty="0">
                <a:solidFill>
                  <a:srgbClr val="FFFFFF"/>
                </a:solidFill>
              </a:rPr>
              <a:t>아름답다는 성을 가져서 외모에 관심이 많다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31173-A48E-CF62-9538-F09BCDB2164E}"/>
              </a:ext>
            </a:extLst>
          </p:cNvPr>
          <p:cNvSpPr txBox="1"/>
          <p:nvPr/>
        </p:nvSpPr>
        <p:spPr>
          <a:xfrm>
            <a:off x="7601202" y="2787433"/>
            <a:ext cx="1067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FF"/>
                </a:solidFill>
              </a:rPr>
              <a:t>Chris Valens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B9097-3226-8B8B-B1DE-C33B052AA58F}"/>
              </a:ext>
            </a:extLst>
          </p:cNvPr>
          <p:cNvSpPr txBox="1"/>
          <p:nvPr/>
        </p:nvSpPr>
        <p:spPr>
          <a:xfrm>
            <a:off x="7597609" y="2994054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FF"/>
                </a:solidFill>
              </a:rPr>
              <a:t>맥스 발렌서의 쌍둥이 동생</a:t>
            </a:r>
            <a:r>
              <a:rPr lang="en-US" altLang="ko-KR" sz="1000" dirty="0">
                <a:solidFill>
                  <a:srgbClr val="FFFFFF"/>
                </a:solidFill>
              </a:rPr>
              <a:t>. </a:t>
            </a:r>
            <a:r>
              <a:rPr lang="ko-KR" altLang="en-US" sz="1000" dirty="0">
                <a:solidFill>
                  <a:srgbClr val="FFFFFF"/>
                </a:solidFill>
              </a:rPr>
              <a:t>쌍둥이 임에도</a:t>
            </a:r>
            <a:endParaRPr lang="en-US" altLang="ko-KR" sz="1000" dirty="0">
              <a:solidFill>
                <a:srgbClr val="FFFFFF"/>
              </a:solidFill>
            </a:endParaRPr>
          </a:p>
          <a:p>
            <a:r>
              <a:rPr lang="ko-KR" altLang="en-US" sz="1000" dirty="0">
                <a:solidFill>
                  <a:srgbClr val="FFFFFF"/>
                </a:solidFill>
              </a:rPr>
              <a:t>꼼꼼하고 친근한 형과는 다른 성격을 가졌다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C1828-341A-F6B7-4892-2B72192E38C0}"/>
              </a:ext>
            </a:extLst>
          </p:cNvPr>
          <p:cNvSpPr txBox="1"/>
          <p:nvPr/>
        </p:nvSpPr>
        <p:spPr>
          <a:xfrm>
            <a:off x="8388433" y="373357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FF"/>
                </a:solidFill>
              </a:rPr>
              <a:t>Nick Lang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C379B-428C-9E40-4BEA-B593EF78950E}"/>
              </a:ext>
            </a:extLst>
          </p:cNvPr>
          <p:cNvSpPr txBox="1"/>
          <p:nvPr/>
        </p:nvSpPr>
        <p:spPr>
          <a:xfrm>
            <a:off x="8384840" y="3940192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FF"/>
                </a:solidFill>
              </a:rPr>
              <a:t>루밍턴 대학의 범죄 심리학과 졸업 후 시립</a:t>
            </a:r>
            <a:endParaRPr lang="en-US" altLang="ko-KR" sz="1000" dirty="0">
              <a:solidFill>
                <a:srgbClr val="FFFFFF"/>
              </a:solidFill>
            </a:endParaRPr>
          </a:p>
          <a:p>
            <a:r>
              <a:rPr lang="ko-KR" altLang="en-US" sz="1000" dirty="0">
                <a:solidFill>
                  <a:srgbClr val="FFFFFF"/>
                </a:solidFill>
              </a:rPr>
              <a:t>경찰 시험을 통과하여 경찰이 되었다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ACB67-3C81-855C-A8EC-1D86C8665684}"/>
              </a:ext>
            </a:extLst>
          </p:cNvPr>
          <p:cNvSpPr txBox="1"/>
          <p:nvPr/>
        </p:nvSpPr>
        <p:spPr>
          <a:xfrm>
            <a:off x="7631986" y="4653562"/>
            <a:ext cx="122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FF"/>
                </a:solidFill>
              </a:rPr>
              <a:t>Yvonne Foster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259FE-6630-2A50-8C11-3E58D6DCA97F}"/>
              </a:ext>
            </a:extLst>
          </p:cNvPr>
          <p:cNvSpPr txBox="1"/>
          <p:nvPr/>
        </p:nvSpPr>
        <p:spPr>
          <a:xfrm>
            <a:off x="7628393" y="4860183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FF"/>
                </a:solidFill>
              </a:rPr>
              <a:t>루밍턴 시의 패스트푸드 음식점</a:t>
            </a:r>
            <a:r>
              <a:rPr lang="en-US" altLang="ko-KR" sz="1000" dirty="0">
                <a:solidFill>
                  <a:srgbClr val="FFFFFF"/>
                </a:solidFill>
              </a:rPr>
              <a:t>LK</a:t>
            </a:r>
            <a:r>
              <a:rPr lang="ko-KR" altLang="en-US" sz="1000" dirty="0">
                <a:solidFill>
                  <a:srgbClr val="FFFFFF"/>
                </a:solidFill>
              </a:rPr>
              <a:t>의 매니저로</a:t>
            </a:r>
            <a:endParaRPr lang="en-US" altLang="ko-KR" sz="1000" dirty="0">
              <a:solidFill>
                <a:srgbClr val="FFFFFF"/>
              </a:solidFill>
            </a:endParaRPr>
          </a:p>
          <a:p>
            <a:r>
              <a:rPr lang="ko-KR" altLang="en-US" sz="1000" dirty="0">
                <a:solidFill>
                  <a:srgbClr val="FFFFFF"/>
                </a:solidFill>
              </a:rPr>
              <a:t>일하고 있다</a:t>
            </a:r>
            <a:r>
              <a:rPr lang="en-US" altLang="ko-KR" sz="1000" dirty="0">
                <a:solidFill>
                  <a:srgbClr val="FFFFFF"/>
                </a:solidFill>
              </a:rPr>
              <a:t>. </a:t>
            </a:r>
            <a:r>
              <a:rPr lang="ko-KR" altLang="en-US" sz="1000" dirty="0">
                <a:solidFill>
                  <a:srgbClr val="FFFFFF"/>
                </a:solidFill>
              </a:rPr>
              <a:t>해물 요리를 좋아 한다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F5892-51F0-7EEA-371B-BFE005AB41DA}"/>
              </a:ext>
            </a:extLst>
          </p:cNvPr>
          <p:cNvSpPr txBox="1"/>
          <p:nvPr/>
        </p:nvSpPr>
        <p:spPr>
          <a:xfrm>
            <a:off x="7073916" y="5701628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FF"/>
                </a:solidFill>
              </a:rPr>
              <a:t>Wesley Potter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9AAFA-5CF4-8E81-52F9-ADF88ADE19AF}"/>
              </a:ext>
            </a:extLst>
          </p:cNvPr>
          <p:cNvSpPr txBox="1"/>
          <p:nvPr/>
        </p:nvSpPr>
        <p:spPr>
          <a:xfrm>
            <a:off x="7070323" y="5908249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FF"/>
                </a:solidFill>
              </a:rPr>
              <a:t>영국에서 직물공장 가업이 기울어 가족 정원이</a:t>
            </a:r>
            <a:endParaRPr lang="en-US" altLang="ko-KR" sz="1000" dirty="0">
              <a:solidFill>
                <a:srgbClr val="FFFFFF"/>
              </a:solidFill>
            </a:endParaRPr>
          </a:p>
          <a:p>
            <a:r>
              <a:rPr lang="ko-KR" altLang="en-US" sz="1000" dirty="0">
                <a:solidFill>
                  <a:srgbClr val="FFFFFF"/>
                </a:solidFill>
              </a:rPr>
              <a:t>미국으로 이민을 왔다</a:t>
            </a:r>
            <a:r>
              <a:rPr lang="en-US" altLang="ko-KR" sz="1000" dirty="0">
                <a:solidFill>
                  <a:srgbClr val="FFFFFF"/>
                </a:solidFill>
              </a:rPr>
              <a:t>. 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D8709-8D29-11A7-6812-129649ADA6C0}"/>
              </a:ext>
            </a:extLst>
          </p:cNvPr>
          <p:cNvSpPr txBox="1"/>
          <p:nvPr/>
        </p:nvSpPr>
        <p:spPr>
          <a:xfrm>
            <a:off x="5060221" y="28442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 콘텐츠</a:t>
            </a:r>
          </a:p>
        </p:txBody>
      </p:sp>
    </p:spTree>
    <p:extLst>
      <p:ext uri="{BB962C8B-B14F-4D97-AF65-F5344CB8AC3E}">
        <p14:creationId xmlns:p14="http://schemas.microsoft.com/office/powerpoint/2010/main" val="363865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E78355-0135-0C12-99F1-48CB023A8E23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10D28-2DCD-B85C-97E1-D0E59339BB0B}"/>
              </a:ext>
            </a:extLst>
          </p:cNvPr>
          <p:cNvSpPr txBox="1"/>
          <p:nvPr/>
        </p:nvSpPr>
        <p:spPr>
          <a:xfrm>
            <a:off x="4611469" y="25435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이벤트형 영어 대화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B9B4E-7E74-3550-BF09-6F262454778A}"/>
              </a:ext>
            </a:extLst>
          </p:cNvPr>
          <p:cNvSpPr txBox="1"/>
          <p:nvPr/>
        </p:nvSpPr>
        <p:spPr>
          <a:xfrm>
            <a:off x="3770362" y="865548"/>
            <a:ext cx="450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상시 발생하는 이벤트를 통하여 자연스러운 학습 유도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 descr="텍스트, 신발류, 하늘, 야외이(가) 표시된 사진&#10;&#10;자동 생성된 설명">
            <a:extLst>
              <a:ext uri="{FF2B5EF4-FFF2-40B4-BE49-F238E27FC236}">
                <a16:creationId xmlns:a16="http://schemas.microsoft.com/office/drawing/2014/main" id="{E36622A0-3C39-65E2-E175-80C3881A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3" y="1536181"/>
            <a:ext cx="6021339" cy="4536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6DB4D-4FC2-68C6-9F75-4900833BB31D}"/>
              </a:ext>
            </a:extLst>
          </p:cNvPr>
          <p:cNvSpPr txBox="1"/>
          <p:nvPr/>
        </p:nvSpPr>
        <p:spPr>
          <a:xfrm>
            <a:off x="6921717" y="1632870"/>
            <a:ext cx="4597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사용자의 전반적인 학습 진행도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(NPC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친밀도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플레이시간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등을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  고려하여 랜덤하게 대화 유도 이벤트 발생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대화 이벤트 예시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866974-8733-1A06-07D0-46D75646F9D5}"/>
              </a:ext>
            </a:extLst>
          </p:cNvPr>
          <p:cNvSpPr/>
          <p:nvPr/>
        </p:nvSpPr>
        <p:spPr>
          <a:xfrm>
            <a:off x="7121047" y="2463867"/>
            <a:ext cx="4311260" cy="89080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근처에 사고가 발생했어요</a:t>
            </a:r>
            <a:r>
              <a:rPr lang="en-US" altLang="ko-KR" sz="1200" dirty="0"/>
              <a:t>. 911</a:t>
            </a:r>
            <a:r>
              <a:rPr lang="ko-KR" altLang="en-US" sz="1200" dirty="0"/>
              <a:t>에 신고해 주세요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식료품 재료를 주문해 주세요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경찰서가 어디인지 물어봐 주겠어요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89CEC-0074-FB18-8217-3AA2122BB5AC}"/>
              </a:ext>
            </a:extLst>
          </p:cNvPr>
          <p:cNvSpPr txBox="1"/>
          <p:nvPr/>
        </p:nvSpPr>
        <p:spPr>
          <a:xfrm>
            <a:off x="6977810" y="3563137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- NPC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와의 반복적인 학습 또는 재방문을 통해 친밀도 상승 가능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친밀도가 상승할 수록 더욱 다양하고 난이도 높은 대화 유도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 이벤트 발생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2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5AFB93-CA44-2342-1E75-03F724EB5345}"/>
              </a:ext>
            </a:extLst>
          </p:cNvPr>
          <p:cNvSpPr/>
          <p:nvPr/>
        </p:nvSpPr>
        <p:spPr>
          <a:xfrm>
            <a:off x="2424028" y="623691"/>
            <a:ext cx="7202223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5E5F6-105F-E477-E181-A03006CC5B63}"/>
              </a:ext>
            </a:extLst>
          </p:cNvPr>
          <p:cNvSpPr txBox="1"/>
          <p:nvPr/>
        </p:nvSpPr>
        <p:spPr>
          <a:xfrm>
            <a:off x="4809432" y="254359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대화 모드 생성 기능</a:t>
            </a:r>
          </a:p>
        </p:txBody>
      </p:sp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9B5E9770-0B8C-FA9D-F21B-115F114F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3" y="1720771"/>
            <a:ext cx="7031356" cy="4334311"/>
          </a:xfrm>
          <a:prstGeom prst="rect">
            <a:avLst/>
          </a:prstGeom>
          <a:ln>
            <a:solidFill>
              <a:srgbClr val="54C0DD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960A1-2A4D-3A64-84D2-13574317FEAF}"/>
              </a:ext>
            </a:extLst>
          </p:cNvPr>
          <p:cNvSpPr txBox="1"/>
          <p:nvPr/>
        </p:nvSpPr>
        <p:spPr>
          <a:xfrm>
            <a:off x="2134509" y="865548"/>
            <a:ext cx="778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사용자가 직접 대화 하고자 하는 장소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대상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상황을 선택하여 영어를 학습 할 수 있는 기능 제공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8789F-C760-D83F-D66A-1D6C24058D20}"/>
              </a:ext>
            </a:extLst>
          </p:cNvPr>
          <p:cNvSpPr txBox="1"/>
          <p:nvPr/>
        </p:nvSpPr>
        <p:spPr>
          <a:xfrm>
            <a:off x="7704594" y="1720771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▶ 장소 선택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음식점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경찰서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공항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병원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공원 등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65BB0-2783-85E5-2AB3-84985F568BFF}"/>
              </a:ext>
            </a:extLst>
          </p:cNvPr>
          <p:cNvSpPr txBox="1"/>
          <p:nvPr/>
        </p:nvSpPr>
        <p:spPr>
          <a:xfrm>
            <a:off x="7750522" y="2729882"/>
            <a:ext cx="37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▶ 대상 선택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의류 점원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음식점 아르바이트생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의사 등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89F88-5DAC-39FF-F2F4-DB513DF4E030}"/>
              </a:ext>
            </a:extLst>
          </p:cNvPr>
          <p:cNvSpPr txBox="1"/>
          <p:nvPr/>
        </p:nvSpPr>
        <p:spPr>
          <a:xfrm>
            <a:off x="7794660" y="3738993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▶ 상황 선택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   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메뉴 주문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요리 정보 획득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위치 안내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사고 신고 등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2599524-CD18-CB23-B915-A98553733B0B}"/>
              </a:ext>
            </a:extLst>
          </p:cNvPr>
          <p:cNvSpPr/>
          <p:nvPr/>
        </p:nvSpPr>
        <p:spPr>
          <a:xfrm>
            <a:off x="9383895" y="2313167"/>
            <a:ext cx="519830" cy="32567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4424119-D3E9-4E4A-28BA-85F8C30FBE5B}"/>
              </a:ext>
            </a:extLst>
          </p:cNvPr>
          <p:cNvSpPr/>
          <p:nvPr/>
        </p:nvSpPr>
        <p:spPr>
          <a:xfrm>
            <a:off x="9400782" y="3472049"/>
            <a:ext cx="519830" cy="32567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9A3F0A1-5A47-E5CE-B64C-F4B06ABE97E6}"/>
              </a:ext>
            </a:extLst>
          </p:cNvPr>
          <p:cNvSpPr/>
          <p:nvPr/>
        </p:nvSpPr>
        <p:spPr>
          <a:xfrm>
            <a:off x="7916877" y="4625782"/>
            <a:ext cx="3773120" cy="132356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대화 모드 생성 기능을 통해 학습 하고자 하는</a:t>
            </a:r>
            <a:endParaRPr lang="en-US" altLang="ko-KR" sz="1200" dirty="0"/>
          </a:p>
          <a:p>
            <a:r>
              <a:rPr lang="ko-KR" altLang="en-US" sz="1200" dirty="0"/>
              <a:t>상황에 대하여 명시적으로 선택하여 대화 학습</a:t>
            </a:r>
            <a:endParaRPr lang="en-US" altLang="ko-KR" sz="1200" dirty="0"/>
          </a:p>
          <a:p>
            <a:pPr algn="ctr"/>
            <a:r>
              <a:rPr lang="ko-KR" altLang="en-US" sz="1200" dirty="0"/>
              <a:t>을 진행할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8318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9288</TotalTime>
  <Words>852</Words>
  <Application>Microsoft Office PowerPoint</Application>
  <PresentationFormat>Widescreen</PresentationFormat>
  <Paragraphs>136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HY헤드라인M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제필</dc:creator>
  <cp:lastModifiedBy>Madison You</cp:lastModifiedBy>
  <cp:revision>158</cp:revision>
  <dcterms:created xsi:type="dcterms:W3CDTF">2022-04-04T05:02:16Z</dcterms:created>
  <dcterms:modified xsi:type="dcterms:W3CDTF">2023-09-19T01:24:03Z</dcterms:modified>
</cp:coreProperties>
</file>